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810" r:id="rId2"/>
    <p:sldMasterId id="2147483750" r:id="rId3"/>
    <p:sldMasterId id="2147483780" r:id="rId4"/>
  </p:sldMasterIdLst>
  <p:notesMasterIdLst>
    <p:notesMasterId r:id="rId25"/>
  </p:notesMasterIdLst>
  <p:sldIdLst>
    <p:sldId id="258" r:id="rId5"/>
    <p:sldId id="289" r:id="rId6"/>
    <p:sldId id="290" r:id="rId7"/>
    <p:sldId id="291" r:id="rId8"/>
    <p:sldId id="302" r:id="rId9"/>
    <p:sldId id="263" r:id="rId10"/>
    <p:sldId id="297" r:id="rId11"/>
    <p:sldId id="299" r:id="rId12"/>
    <p:sldId id="300" r:id="rId13"/>
    <p:sldId id="294" r:id="rId14"/>
    <p:sldId id="295" r:id="rId15"/>
    <p:sldId id="296" r:id="rId16"/>
    <p:sldId id="298" r:id="rId17"/>
    <p:sldId id="288" r:id="rId18"/>
    <p:sldId id="293" r:id="rId19"/>
    <p:sldId id="303" r:id="rId20"/>
    <p:sldId id="269" r:id="rId21"/>
    <p:sldId id="301" r:id="rId22"/>
    <p:sldId id="268" r:id="rId23"/>
    <p:sldId id="285" r:id="rId24"/>
  </p:sldIdLst>
  <p:sldSz cx="12192000" cy="6858000"/>
  <p:notesSz cx="6858000" cy="9144000"/>
  <p:embeddedFontLst>
    <p:embeddedFont>
      <p:font typeface="넥슨Lv1고딕 OTF Bold" panose="00000800000000000000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넥슨Lv1고딕 OTF" panose="00000500000000000000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FFD"/>
    <a:srgbClr val="7EABEB"/>
    <a:srgbClr val="8FD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6" autoAdjust="0"/>
    <p:restoredTop sz="84100" autoAdjust="0"/>
  </p:normalViewPr>
  <p:slideViewPr>
    <p:cSldViewPr snapToGrid="0">
      <p:cViewPr>
        <p:scale>
          <a:sx n="50" d="100"/>
          <a:sy n="50" d="100"/>
        </p:scale>
        <p:origin x="-202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73D82-A696-4D6A-9759-B33FC352B66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16815-AD4F-4801-985F-5A88C004B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1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548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198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0728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892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52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67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2434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505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92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278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00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941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12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58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313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698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1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162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12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53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51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11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51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3011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94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66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330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71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247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05969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7743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471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881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8389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54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077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14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86583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9987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2056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6699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004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30884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72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17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897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81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264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3209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80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14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296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4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989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994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6253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90524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3762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98168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0003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676949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6942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2955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6088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7391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34638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4493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08355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5468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3680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02474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975059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5754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98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744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2082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636420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1956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1589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900743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2599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363161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994676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2831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43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148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88043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0193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843459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0869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456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1060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274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63973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36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34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3346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8216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48627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8004257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472137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9421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2148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5490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9366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8078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533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2228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5739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41525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31629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6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4919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8E0F-BD5E-465E-B35E-C169A496DA6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55" y="632078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7864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3" r:id="rId2"/>
    <p:sldLayoutId id="2147483754" r:id="rId3"/>
    <p:sldLayoutId id="2147483755" r:id="rId4"/>
    <p:sldLayoutId id="2147483756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4" r:id="rId20"/>
    <p:sldLayoutId id="2147483775" r:id="rId21"/>
    <p:sldLayoutId id="2147483777" r:id="rId22"/>
    <p:sldLayoutId id="2147483778" r:id="rId23"/>
    <p:sldLayoutId id="2147483779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6199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Relationship Id="rId5" Type="http://schemas.openxmlformats.org/officeDocument/2006/relationships/hyperlink" Target="https://github.com/WonhaWoo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3"/>
          <p:cNvGrpSpPr/>
          <p:nvPr/>
        </p:nvGrpSpPr>
        <p:grpSpPr>
          <a:xfrm>
            <a:off x="6285371" y="1164588"/>
            <a:ext cx="6012055" cy="4739376"/>
            <a:chOff x="4398025" y="622868"/>
            <a:chExt cx="4671130" cy="3682308"/>
          </a:xfrm>
        </p:grpSpPr>
        <p:sp>
          <p:nvSpPr>
            <p:cNvPr id="320" name="Google Shape;320;p33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4" name="Google Shape;334;p33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335" name="Google Shape;335;p33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" name="Google Shape;382;p33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" name="Google Shape;391;p33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952399" y="571289"/>
            <a:ext cx="6708475" cy="31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블록체인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의료 플랫폼</a:t>
            </a:r>
            <a: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이전</a:t>
            </a:r>
            <a:endParaRPr sz="48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952399" y="4306275"/>
            <a:ext cx="3937894" cy="96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SK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인포섹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아카데미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보안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융합과정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6120915" y="5296818"/>
            <a:ext cx="194357" cy="194357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11189618" y="2494797"/>
            <a:ext cx="303313" cy="259735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9" name="Google Shape;399;p33"/>
          <p:cNvSpPr/>
          <p:nvPr/>
        </p:nvSpPr>
        <p:spPr>
          <a:xfrm rot="2700000">
            <a:off x="5950382" y="4755931"/>
            <a:ext cx="277452" cy="277608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7018710" y="2782785"/>
            <a:ext cx="303303" cy="303303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6883517" y="2163241"/>
            <a:ext cx="573656" cy="567831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413;p35"/>
          <p:cNvSpPr txBox="1">
            <a:spLocks/>
          </p:cNvSpPr>
          <p:nvPr/>
        </p:nvSpPr>
        <p:spPr>
          <a:xfrm>
            <a:off x="1045541" y="4709937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endParaRPr lang="en-US" kern="0" dirty="0"/>
          </a:p>
        </p:txBody>
      </p:sp>
      <p:sp>
        <p:nvSpPr>
          <p:cNvPr id="86" name="Google Shape;413;p35"/>
          <p:cNvSpPr txBox="1">
            <a:spLocks/>
          </p:cNvSpPr>
          <p:nvPr/>
        </p:nvSpPr>
        <p:spPr>
          <a:xfrm>
            <a:off x="952399" y="5066874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ko-KR" altLang="en-US" kern="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우원하</a:t>
            </a:r>
            <a:r>
              <a:rPr lang="ko-KR" altLang="en-US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김민지 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김진수 배슬기 </a:t>
            </a:r>
            <a:r>
              <a:rPr lang="ko-KR" altLang="en-US" kern="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조상우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7" name="Google Shape;413;p35"/>
          <p:cNvSpPr txBox="1">
            <a:spLocks/>
          </p:cNvSpPr>
          <p:nvPr/>
        </p:nvSpPr>
        <p:spPr>
          <a:xfrm>
            <a:off x="952399" y="4760294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en-US" altLang="ko-KR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  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639"/>
            <a:ext cx="1482842" cy="385879"/>
          </a:xfrm>
          <a:prstGeom prst="rect">
            <a:avLst/>
          </a:prstGeom>
        </p:spPr>
      </p:pic>
      <p:pic>
        <p:nvPicPr>
          <p:cNvPr id="90" name="_x278651016" descr="EMB0000378c3f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63" y="6464154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Amazon Managed Blockchain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구성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461282" y="1683883"/>
            <a:ext cx="4248150" cy="185737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5"/>
          <a:stretch>
            <a:fillRect/>
          </a:stretch>
        </p:blipFill>
        <p:spPr>
          <a:xfrm>
            <a:off x="4709432" y="1683883"/>
            <a:ext cx="6891038" cy="432503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6047013" y="4021985"/>
            <a:ext cx="37991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644235" y="4174385"/>
            <a:ext cx="31242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44" y="3541258"/>
            <a:ext cx="2978067" cy="26836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34510" y="6035848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배슬기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563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Amazon Managed Blockchain </a:t>
            </a:r>
            <a:r>
              <a: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구성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4"/>
          <a:stretch>
            <a:fillRect/>
          </a:stretch>
        </p:blipFill>
        <p:spPr>
          <a:xfrm>
            <a:off x="315505" y="2333136"/>
            <a:ext cx="5693409" cy="1973076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2333136"/>
            <a:ext cx="5693410" cy="27230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34510" y="5569157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배슬기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2436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Amazon Managed Blockchain </a:t>
            </a:r>
            <a:r>
              <a: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구성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773909" y="1634241"/>
            <a:ext cx="5028095" cy="4607509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5"/>
          <a:stretch>
            <a:fillRect/>
          </a:stretch>
        </p:blipFill>
        <p:spPr>
          <a:xfrm>
            <a:off x="5933919" y="1634241"/>
            <a:ext cx="5028095" cy="39535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34510" y="5865193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배슬기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532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인증방법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19" y="1475422"/>
            <a:ext cx="7361555" cy="501835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963762" y="3984598"/>
            <a:ext cx="1162050" cy="857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34510" y="6035848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우원하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6831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인증방법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프라이빗 네트워크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2612571" y="1521872"/>
            <a:ext cx="6969669" cy="50940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4510" y="6035848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배슬기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15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인증방법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프라이빗 네트워크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4"/>
          <a:stretch>
            <a:fillRect/>
          </a:stretch>
        </p:blipFill>
        <p:spPr>
          <a:xfrm>
            <a:off x="1823121" y="1638202"/>
            <a:ext cx="8545758" cy="4501056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188030" y="5633071"/>
            <a:ext cx="1877786" cy="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209798" y="5834458"/>
            <a:ext cx="1877786" cy="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34510" y="6035848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배슬기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8374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블록체인 취약점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847949"/>
              </p:ext>
            </p:extLst>
          </p:nvPr>
        </p:nvGraphicFramePr>
        <p:xfrm>
          <a:off x="2544161" y="1356801"/>
          <a:ext cx="3080184" cy="4358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5" imgW="4533723" imgH="6415694" progId="Acrobat.Document.DC">
                  <p:embed/>
                </p:oleObj>
              </mc:Choice>
              <mc:Fallback>
                <p:oleObj name="Acrobat Document" r:id="rId5" imgW="4533723" imgH="641569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4161" y="1356801"/>
                        <a:ext cx="3080184" cy="4358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79334"/>
              </p:ext>
            </p:extLst>
          </p:nvPr>
        </p:nvGraphicFramePr>
        <p:xfrm>
          <a:off x="5875840" y="1356800"/>
          <a:ext cx="3080184" cy="4358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crobat Document" r:id="rId7" imgW="4533723" imgH="6415694" progId="Acrobat.Document.DC">
                  <p:embed/>
                </p:oleObj>
              </mc:Choice>
              <mc:Fallback>
                <p:oleObj name="Acrobat Document" r:id="rId7" imgW="4533723" imgH="641569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75840" y="1356800"/>
                        <a:ext cx="3080184" cy="4358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438858" y="589461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고려대</a:t>
            </a:r>
            <a:r>
              <a:rPr lang="en-US" altLang="ko-KR" smtClean="0"/>
              <a:t> </a:t>
            </a:r>
            <a:r>
              <a:rPr lang="ko-KR" altLang="en-US" smtClean="0"/>
              <a:t>블록체인</a:t>
            </a:r>
            <a:r>
              <a:rPr lang="en-US" altLang="ko-KR" smtClean="0"/>
              <a:t> </a:t>
            </a:r>
            <a:r>
              <a:rPr lang="ko-KR" altLang="en-US" smtClean="0"/>
              <a:t>취약점</a:t>
            </a:r>
            <a:r>
              <a:rPr lang="en-US" altLang="ko-KR" smtClean="0"/>
              <a:t> </a:t>
            </a:r>
            <a:r>
              <a:rPr lang="ko-KR" altLang="en-US" smtClean="0"/>
              <a:t>논문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875840" y="5894615"/>
            <a:ext cx="428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EQST Insight </a:t>
            </a:r>
            <a:r>
              <a:rPr lang="ko-KR" altLang="en-US"/>
              <a:t>블록체인 기술과 보안위협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34510" y="6035848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조상우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7271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34" y="1448649"/>
            <a:ext cx="10173166" cy="4880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64060" y="6035848"/>
            <a:ext cx="841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우원하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5006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05" y="1448649"/>
            <a:ext cx="10173166" cy="48801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27047" y="2775856"/>
            <a:ext cx="1228723" cy="26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512" y="939030"/>
            <a:ext cx="2573466" cy="5435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39600" y="3888730"/>
            <a:ext cx="841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김진수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446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947029" y="1469020"/>
            <a:ext cx="4147456" cy="465936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68" y="6132495"/>
            <a:ext cx="1847850" cy="3905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8900" y="5133315"/>
            <a:ext cx="4737200" cy="1285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1" name="Google Shape;2231;p61"/>
          <p:cNvSpPr txBox="1">
            <a:spLocks noGrp="1"/>
          </p:cNvSpPr>
          <p:nvPr>
            <p:ph type="title"/>
          </p:nvPr>
        </p:nvSpPr>
        <p:spPr>
          <a:xfrm>
            <a:off x="1947359" y="1938205"/>
            <a:ext cx="4737200" cy="138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Q&amp;A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232" name="Google Shape;2232;p61"/>
          <p:cNvSpPr txBox="1">
            <a:spLocks noGrp="1"/>
          </p:cNvSpPr>
          <p:nvPr>
            <p:ph type="subTitle" idx="1"/>
          </p:nvPr>
        </p:nvSpPr>
        <p:spPr>
          <a:xfrm>
            <a:off x="1947359" y="3136769"/>
            <a:ext cx="4737200" cy="157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Do you have any questions?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-US">
                <a:latin typeface="넥슨Lv1고딕 OTF" panose="00000500000000000000" pitchFamily="50" charset="-127"/>
                <a:ea typeface="넥슨Lv1고딕 OTF" panose="00000500000000000000" pitchFamily="50" charset="-127"/>
                <a:hlinkClick r:id="rId5"/>
              </a:rPr>
              <a:t>https://</a:t>
            </a:r>
            <a:r>
              <a:rPr lang="en-US" smtClean="0">
                <a:latin typeface="넥슨Lv1고딕 OTF" panose="00000500000000000000" pitchFamily="50" charset="-127"/>
                <a:ea typeface="넥슨Lv1고딕 OTF" panose="00000500000000000000" pitchFamily="50" charset="-127"/>
                <a:hlinkClick r:id="rId5"/>
              </a:rPr>
              <a:t>github.com/WonhaWoo</a:t>
            </a:r>
            <a:endParaRPr lang="en-US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+82 </a:t>
            </a:r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10 4895 1219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2317" name="Google Shape;2317;p61"/>
          <p:cNvSpPr/>
          <p:nvPr/>
        </p:nvSpPr>
        <p:spPr>
          <a:xfrm>
            <a:off x="1947359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8" name="Google Shape;2318;p61"/>
          <p:cNvSpPr/>
          <p:nvPr/>
        </p:nvSpPr>
        <p:spPr>
          <a:xfrm>
            <a:off x="2871472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9" name="Google Shape;2319;p61"/>
          <p:cNvSpPr/>
          <p:nvPr/>
        </p:nvSpPr>
        <p:spPr>
          <a:xfrm>
            <a:off x="3795584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320" name="Google Shape;2320;p61"/>
          <p:cNvGrpSpPr/>
          <p:nvPr/>
        </p:nvGrpSpPr>
        <p:grpSpPr>
          <a:xfrm>
            <a:off x="3965706" y="5137982"/>
            <a:ext cx="428921" cy="428921"/>
            <a:chOff x="1379798" y="1723250"/>
            <a:chExt cx="397887" cy="397887"/>
          </a:xfrm>
        </p:grpSpPr>
        <p:sp>
          <p:nvSpPr>
            <p:cNvPr id="2321" name="Google Shape;2321;p6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5" name="Google Shape;2325;p61"/>
          <p:cNvGrpSpPr/>
          <p:nvPr/>
        </p:nvGrpSpPr>
        <p:grpSpPr>
          <a:xfrm>
            <a:off x="2104887" y="5124909"/>
            <a:ext cx="428944" cy="428921"/>
            <a:chOff x="266768" y="1721375"/>
            <a:chExt cx="397907" cy="397887"/>
          </a:xfrm>
        </p:grpSpPr>
        <p:sp>
          <p:nvSpPr>
            <p:cNvPr id="2326" name="Google Shape;2326;p6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8" name="Google Shape;2328;p61"/>
          <p:cNvGrpSpPr/>
          <p:nvPr/>
        </p:nvGrpSpPr>
        <p:grpSpPr>
          <a:xfrm>
            <a:off x="3029022" y="5124909"/>
            <a:ext cx="428899" cy="428921"/>
            <a:chOff x="864491" y="1723250"/>
            <a:chExt cx="397866" cy="397887"/>
          </a:xfrm>
        </p:grpSpPr>
        <p:sp>
          <p:nvSpPr>
            <p:cNvPr id="2329" name="Google Shape;2329;p6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6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메디블록 서비스 정리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9" name="Picture 11"/>
          <p:cNvPicPr/>
          <p:nvPr/>
        </p:nvPicPr>
        <p:blipFill rotWithShape="1">
          <a:blip r:embed="rId4">
            <a:extLst/>
          </a:blip>
          <a:srcRect l="7500" t="20577" r="12414" b="56413"/>
          <a:stretch/>
        </p:blipFill>
        <p:spPr bwMode="auto">
          <a:xfrm>
            <a:off x="448888" y="1356800"/>
            <a:ext cx="6051665" cy="246056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8888" y="3817366"/>
            <a:ext cx="111813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/>
              <a:t>Core: </a:t>
            </a:r>
            <a:r>
              <a:rPr lang="ko-KR" altLang="en-US" sz="1600" dirty="0"/>
              <a:t>분산 데이터베이스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블록체인에</a:t>
            </a:r>
            <a:r>
              <a:rPr lang="ko-KR" altLang="en-US" sz="1600" dirty="0"/>
              <a:t> 저장할 수 있는 데이터는 한정적이기 때문에 효율적인 레이어가 필요하며 이를 </a:t>
            </a:r>
            <a:r>
              <a:rPr lang="en-US" altLang="ko-KR" sz="1600" dirty="0"/>
              <a:t>Core</a:t>
            </a:r>
            <a:r>
              <a:rPr lang="ko-KR" altLang="en-US" sz="1600" dirty="0"/>
              <a:t>가 제공</a:t>
            </a:r>
            <a:r>
              <a:rPr lang="en-US" altLang="ko-KR" sz="1600" dirty="0"/>
              <a:t>. </a:t>
            </a:r>
            <a:r>
              <a:rPr lang="ko-KR" altLang="en-US" sz="1600" dirty="0"/>
              <a:t>의료 데이터는 암호화 후 </a:t>
            </a:r>
            <a:r>
              <a:rPr lang="en-US" altLang="ko-KR" sz="1600" dirty="0"/>
              <a:t>Application layer</a:t>
            </a:r>
            <a:r>
              <a:rPr lang="ko-KR" altLang="en-US" sz="1600" dirty="0"/>
              <a:t>에 전달</a:t>
            </a:r>
            <a:r>
              <a:rPr lang="en-US" altLang="ko-KR" sz="1600" dirty="0"/>
              <a:t>. </a:t>
            </a:r>
            <a:r>
              <a:rPr lang="ko-KR" altLang="en-US" sz="1600" dirty="0"/>
              <a:t>데이터 소유자만 실제 데이터 열람 가능</a:t>
            </a:r>
            <a:r>
              <a:rPr lang="en-US" altLang="ko-KR" sz="1600" dirty="0"/>
              <a:t>. </a:t>
            </a:r>
            <a:r>
              <a:rPr lang="ko-KR" altLang="en-US" sz="1600" dirty="0"/>
              <a:t>데이터에 대한 백업 및 복구 시스템을 </a:t>
            </a:r>
            <a:r>
              <a:rPr lang="ko-KR" altLang="en-US" sz="1600" dirty="0" smtClean="0"/>
              <a:t>갖춤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smtClean="0"/>
              <a:t>Service: </a:t>
            </a:r>
            <a:r>
              <a:rPr lang="ko-KR" altLang="en-US" sz="1600" dirty="0" err="1"/>
              <a:t>블록체인을</a:t>
            </a:r>
            <a:r>
              <a:rPr lang="ko-KR" altLang="en-US" sz="1600" dirty="0"/>
              <a:t> 엔진으로 사용하며 </a:t>
            </a:r>
            <a:r>
              <a:rPr lang="ko-KR" altLang="en-US" sz="1600" dirty="0" err="1"/>
              <a:t>블록체인</a:t>
            </a:r>
            <a:r>
              <a:rPr lang="ko-KR" altLang="en-US" sz="1600" dirty="0"/>
              <a:t> 위의 정보를 기반으로 </a:t>
            </a:r>
            <a:r>
              <a:rPr lang="en-US" altLang="ko-KR" sz="1600" dirty="0"/>
              <a:t>Core</a:t>
            </a:r>
            <a:r>
              <a:rPr lang="ko-KR" altLang="en-US" sz="1600" dirty="0"/>
              <a:t>와 연결을 통해 입출력 기능을 제공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내부적으로 </a:t>
            </a:r>
            <a:r>
              <a:rPr lang="en-US" altLang="ko-KR" sz="1600" dirty="0"/>
              <a:t>EVM(</a:t>
            </a:r>
            <a:r>
              <a:rPr lang="en-US" altLang="ko-KR" sz="1600" dirty="0" err="1"/>
              <a:t>Ethereum</a:t>
            </a:r>
            <a:r>
              <a:rPr lang="en-US" altLang="ko-KR" sz="1600" dirty="0"/>
              <a:t> VM)</a:t>
            </a:r>
            <a:r>
              <a:rPr lang="ko-KR" altLang="en-US" sz="1600" dirty="0"/>
              <a:t>을 기반으로 한 스마트 </a:t>
            </a:r>
            <a:r>
              <a:rPr lang="ko-KR" altLang="en-US" sz="1600" dirty="0" err="1"/>
              <a:t>컨트랙트</a:t>
            </a:r>
            <a:r>
              <a:rPr lang="en-US" altLang="ko-KR" sz="1600" dirty="0"/>
              <a:t>, Application, Core</a:t>
            </a:r>
            <a:r>
              <a:rPr lang="ko-KR" altLang="en-US" sz="1600" dirty="0"/>
              <a:t>레이어를 이어주는 부분으로 구성</a:t>
            </a:r>
            <a:r>
              <a:rPr lang="en-US" altLang="ko-KR" sz="1600" dirty="0"/>
              <a:t>. </a:t>
            </a:r>
            <a:r>
              <a:rPr lang="ko-KR" altLang="en-US" sz="1600" dirty="0"/>
              <a:t>스마트 </a:t>
            </a:r>
            <a:r>
              <a:rPr lang="ko-KR" altLang="en-US" sz="1600" dirty="0" err="1"/>
              <a:t>컨트랙트에는</a:t>
            </a:r>
            <a:r>
              <a:rPr lang="ko-KR" altLang="en-US" sz="1600" dirty="0"/>
              <a:t> </a:t>
            </a:r>
            <a:r>
              <a:rPr lang="en-US" altLang="ko-KR" sz="1600" dirty="0"/>
              <a:t>MED</a:t>
            </a:r>
            <a:r>
              <a:rPr lang="ko-KR" altLang="en-US" sz="1600" dirty="0"/>
              <a:t>정보를 포함한 계정 정보</a:t>
            </a:r>
            <a:r>
              <a:rPr lang="en-US" altLang="ko-KR" sz="1600" dirty="0"/>
              <a:t>, Core </a:t>
            </a:r>
            <a:r>
              <a:rPr lang="ko-KR" altLang="en-US" sz="1600" dirty="0"/>
              <a:t>내 의료정보 링크가 들어감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smtClean="0"/>
              <a:t>Application: </a:t>
            </a:r>
            <a:r>
              <a:rPr lang="ko-KR" altLang="en-US" sz="1600" dirty="0"/>
              <a:t>플랫폼을 통해 의료정보를 관리하고 활용하는 모든 프로그램이 속함</a:t>
            </a:r>
            <a:r>
              <a:rPr lang="en-US" altLang="ko-KR" sz="1600" dirty="0"/>
              <a:t>. </a:t>
            </a:r>
            <a:r>
              <a:rPr lang="ko-KR" altLang="en-US" sz="1600" dirty="0"/>
              <a:t>모바일</a:t>
            </a:r>
            <a:r>
              <a:rPr lang="en-US" altLang="ko-KR" sz="1600" dirty="0"/>
              <a:t>, </a:t>
            </a:r>
            <a:r>
              <a:rPr lang="ko-KR" altLang="en-US" sz="1600" dirty="0"/>
              <a:t>앱</a:t>
            </a:r>
            <a:r>
              <a:rPr lang="en-US" altLang="ko-KR" sz="1600" dirty="0"/>
              <a:t>, </a:t>
            </a:r>
            <a:r>
              <a:rPr lang="ko-KR" altLang="en-US" sz="1600" dirty="0"/>
              <a:t>웹 등 모든 응용프로그램들</a:t>
            </a:r>
            <a:r>
              <a:rPr lang="en-US" altLang="ko-KR" sz="1600" dirty="0"/>
              <a:t>. Service</a:t>
            </a:r>
            <a:r>
              <a:rPr lang="ko-KR" altLang="en-US" sz="1600" dirty="0"/>
              <a:t>레이어를 통해 플랫폼 내 데이터에 접근할 수 있음</a:t>
            </a:r>
            <a:r>
              <a:rPr lang="en-US" altLang="ko-KR" sz="1600" dirty="0"/>
              <a:t>. SDK, API, </a:t>
            </a:r>
            <a:r>
              <a:rPr lang="ko-KR" altLang="en-US" sz="1600" dirty="0"/>
              <a:t>프로토콜을 제공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0634510" y="3285160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김민지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12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43000" y="4669971"/>
            <a:ext cx="5029200" cy="138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68" y="6132495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메디블록 페너시어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Picture 2" descr="Image of Simplified Panacea Architect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3" t="19333" r="20042" b="7000"/>
          <a:stretch/>
        </p:blipFill>
        <p:spPr bwMode="auto">
          <a:xfrm>
            <a:off x="428625" y="1356800"/>
            <a:ext cx="42576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86300" y="1631299"/>
            <a:ext cx="72199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페너시어</a:t>
            </a:r>
            <a:r>
              <a:rPr lang="en-US" altLang="ko-KR" sz="1600" dirty="0" smtClean="0"/>
              <a:t>(Panacea)</a:t>
            </a:r>
            <a:r>
              <a:rPr lang="ko-KR" altLang="en-US" sz="1600" dirty="0" smtClean="0"/>
              <a:t>는 의료정보 플랫폼에 최적화된 </a:t>
            </a:r>
            <a:r>
              <a:rPr lang="ko-KR" altLang="en-US" sz="1600" dirty="0" err="1" smtClean="0"/>
              <a:t>메디블록의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메인넷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err="1" smtClean="0"/>
              <a:t>패너시어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블록체인은</a:t>
            </a:r>
            <a:r>
              <a:rPr lang="ko-KR" altLang="en-US" sz="1600" dirty="0"/>
              <a:t> </a:t>
            </a:r>
            <a:r>
              <a:rPr lang="en-US" altLang="ko-KR" sz="1600" dirty="0"/>
              <a:t>DPOS(Delegated Proof of Stake, </a:t>
            </a:r>
            <a:r>
              <a:rPr lang="ko-KR" altLang="en-US" sz="1600" dirty="0"/>
              <a:t>위임지분증명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PBFT(Practical Byzantine Fault Tolerance, </a:t>
            </a:r>
            <a:r>
              <a:rPr lang="ko-KR" altLang="en-US" sz="1600" dirty="0" err="1"/>
              <a:t>프랙티컬</a:t>
            </a:r>
            <a:r>
              <a:rPr lang="ko-KR" altLang="en-US" sz="1600" dirty="0"/>
              <a:t> 비잔틴 장애 허용</a:t>
            </a:r>
            <a:r>
              <a:rPr lang="en-US" altLang="ko-KR" sz="1600" dirty="0"/>
              <a:t>) </a:t>
            </a:r>
            <a:r>
              <a:rPr lang="ko-KR" altLang="en-US" sz="1600" dirty="0"/>
              <a:t>알고리즘을 활용해 구축된 </a:t>
            </a:r>
            <a:r>
              <a:rPr lang="ko-KR" altLang="en-US" sz="1600" dirty="0" err="1" smtClean="0"/>
              <a:t>블록체인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DPOS </a:t>
            </a:r>
            <a:r>
              <a:rPr lang="ko-KR" altLang="en-US" sz="1600" dirty="0"/>
              <a:t>방식에서는 사용자들의 투표로 결정된 블록생성자가 효율적으로 블록 동기화를 하면서 빠른 속도로 새 블록을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패너시어는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PBFT</a:t>
            </a:r>
            <a:r>
              <a:rPr lang="ko-KR" altLang="en-US" sz="1600" dirty="0"/>
              <a:t>방식으로 구현한 </a:t>
            </a:r>
            <a:r>
              <a:rPr lang="en-US" altLang="ko-KR" sz="1600" dirty="0"/>
              <a:t>DPOS </a:t>
            </a:r>
            <a:r>
              <a:rPr lang="ko-KR" altLang="en-US" sz="1600" dirty="0"/>
              <a:t>방식을 채택하여 노드를 </a:t>
            </a:r>
            <a:r>
              <a:rPr lang="ko-KR" altLang="en-US" sz="1600" dirty="0" smtClean="0"/>
              <a:t>구성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패너시어에서 노드로 선정되어 </a:t>
            </a:r>
            <a:r>
              <a:rPr lang="ko-KR" altLang="en-US" sz="1600" dirty="0" err="1"/>
              <a:t>블록검증과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블록생성을</a:t>
            </a:r>
            <a:r>
              <a:rPr lang="ko-KR" altLang="en-US" sz="1600" dirty="0"/>
              <a:t> 수행하는 </a:t>
            </a:r>
            <a:r>
              <a:rPr lang="ko-KR" altLang="en-US" sz="1600"/>
              <a:t>집단을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검증자</a:t>
            </a:r>
            <a:r>
              <a:rPr lang="en-US" altLang="ko-KR" sz="1600" dirty="0"/>
              <a:t>(Validator </a:t>
            </a:r>
            <a:r>
              <a:rPr lang="ko-KR" altLang="en-US" sz="1600" dirty="0"/>
              <a:t>이하 </a:t>
            </a:r>
            <a:r>
              <a:rPr lang="ko-KR" altLang="en-US" sz="1600" dirty="0" err="1"/>
              <a:t>검증자</a:t>
            </a:r>
            <a:r>
              <a:rPr lang="en-US" altLang="ko-KR" sz="1600" dirty="0"/>
              <a:t>)</a:t>
            </a:r>
            <a:r>
              <a:rPr lang="ko-KR" altLang="en-US" sz="1600" dirty="0"/>
              <a:t>라고 </a:t>
            </a:r>
            <a:r>
              <a:rPr lang="ko-KR" altLang="en-US" sz="1600" dirty="0" smtClean="0"/>
              <a:t>지칭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검증자는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검증자로서</a:t>
            </a:r>
            <a:r>
              <a:rPr lang="ko-KR" altLang="en-US" sz="1600" dirty="0"/>
              <a:t> 역할을 수행할 시 </a:t>
            </a:r>
            <a:r>
              <a:rPr lang="en-US" altLang="ko-KR" sz="1600" dirty="0"/>
              <a:t>MED </a:t>
            </a:r>
            <a:r>
              <a:rPr lang="ko-KR" altLang="en-US" sz="1600" dirty="0" err="1"/>
              <a:t>메인넷</a:t>
            </a:r>
            <a:r>
              <a:rPr lang="ko-KR" altLang="en-US" sz="1600" dirty="0"/>
              <a:t> 코인을 득표 비율만큼 보상으로 </a:t>
            </a:r>
            <a:r>
              <a:rPr lang="ko-KR" altLang="en-US" sz="1600" dirty="0" smtClean="0"/>
              <a:t>지급받음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검증자로</a:t>
            </a:r>
            <a:r>
              <a:rPr lang="ko-KR" altLang="en-US" sz="1600" dirty="0"/>
              <a:t> 채택되지 못한 </a:t>
            </a:r>
            <a:r>
              <a:rPr lang="en-US" altLang="ko-KR" sz="1600" dirty="0"/>
              <a:t>MED </a:t>
            </a:r>
            <a:r>
              <a:rPr lang="ko-KR" altLang="en-US" sz="1600" dirty="0" err="1"/>
              <a:t>메인넷</a:t>
            </a:r>
            <a:r>
              <a:rPr lang="ko-KR" altLang="en-US" sz="1600" dirty="0"/>
              <a:t> 코인 보유자는 본인의 </a:t>
            </a:r>
            <a:r>
              <a:rPr lang="en-US" altLang="ko-KR" sz="1600" dirty="0"/>
              <a:t>MED </a:t>
            </a:r>
            <a:r>
              <a:rPr lang="ko-KR" altLang="en-US" sz="1600" dirty="0" err="1"/>
              <a:t>메인넷</a:t>
            </a:r>
            <a:r>
              <a:rPr lang="ko-KR" altLang="en-US" sz="1600" dirty="0"/>
              <a:t> 코인으로 </a:t>
            </a:r>
            <a:r>
              <a:rPr lang="ko-KR" altLang="en-US" sz="1600" dirty="0" err="1"/>
              <a:t>검증자에게</a:t>
            </a:r>
            <a:r>
              <a:rPr lang="ko-KR" altLang="en-US" sz="1600" dirty="0"/>
              <a:t> 투표를 하여 블록 확정프로세스에 </a:t>
            </a:r>
            <a:r>
              <a:rPr lang="ko-KR" altLang="en-US" sz="1600"/>
              <a:t>기여하고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블록 </a:t>
            </a:r>
            <a:r>
              <a:rPr lang="ko-KR" altLang="en-US" sz="1600" dirty="0"/>
              <a:t>생성 </a:t>
            </a:r>
            <a:r>
              <a:rPr lang="ko-KR" altLang="en-US" sz="1600" dirty="0" err="1"/>
              <a:t>완료마다</a:t>
            </a:r>
            <a:r>
              <a:rPr lang="ko-KR" altLang="en-US" sz="1600" dirty="0"/>
              <a:t> 보상을 </a:t>
            </a:r>
            <a:r>
              <a:rPr lang="ko-KR" altLang="en-US" sz="1600" dirty="0" smtClean="0"/>
              <a:t>받음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0634510" y="5740116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김민지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621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DPOS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6F871C-B2B0-4C71-BAD3-F681BAF47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87050"/>
              </p:ext>
            </p:extLst>
          </p:nvPr>
        </p:nvGraphicFramePr>
        <p:xfrm>
          <a:off x="1118530" y="1829500"/>
          <a:ext cx="10121070" cy="455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방식</a:t>
                      </a:r>
                      <a:endParaRPr lang="ko-KR" altLang="en-US" sz="13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9914" marR="79914" marT="39958" marB="3995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해시연산을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처리하는 하드웨어</a:t>
                      </a:r>
                      <a:r>
                        <a:rPr lang="en-US" altLang="ko-KR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(GPU, ASIC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채굴기</a:t>
                      </a:r>
                      <a:r>
                        <a:rPr lang="en-US" altLang="ko-KR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 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등을 사용해서 증명하는 방식</a:t>
                      </a:r>
                      <a:endParaRPr lang="ko-KR" altLang="en-US" sz="13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9914" marR="79914" marT="39958" marB="3995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채굴기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없이 본인이 소유한 코인의 지분으로 채굴되는 방식</a:t>
                      </a:r>
                      <a:endParaRPr lang="ko-KR" altLang="en-US" sz="13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9914" marR="79914" marT="39958" marB="3995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위임된 </a:t>
                      </a:r>
                      <a:r>
                        <a:rPr lang="en-US" altLang="ko-KR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POS</a:t>
                      </a:r>
                    </a:p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PoS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가 자산을 가진 사람들이 전부 참여할 수 있는 방식이라면 </a:t>
                      </a:r>
                      <a:r>
                        <a:rPr lang="en-US" altLang="ko-KR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DPoS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는 특정 인원에게만 </a:t>
                      </a:r>
                      <a:r>
                        <a:rPr lang="en-US" altLang="ko-KR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POS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를 할 수 있도록 권한을 위임하는 것</a:t>
                      </a:r>
                      <a:endParaRPr lang="ko-KR" altLang="en-US" sz="13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9914" marR="79914" marT="39958" marB="3995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장점</a:t>
                      </a:r>
                      <a:endParaRPr lang="en-US" altLang="ko-KR" sz="13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9914" marR="79914" marT="39958" marB="3995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0">
                        <a:spcBef>
                          <a:spcPts val="200"/>
                        </a:spcBef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최소 가격대 형성이 확실하게 정해져 있음</a:t>
                      </a:r>
                      <a:endParaRPr lang="en-US" altLang="ko-KR" sz="13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강력한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보안성</a:t>
                      </a:r>
                      <a:endParaRPr lang="ko-KR" altLang="en-US" sz="13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서비스 남용을 쉽게 방지</a:t>
                      </a:r>
                    </a:p>
                  </a:txBody>
                  <a:tcPr marL="79914" marR="79914" marT="39958" marB="3995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0">
                        <a:spcBef>
                          <a:spcPts val="200"/>
                        </a:spcBef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해시파워가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많이 필요하지 않아 경제적이며 친환경적</a:t>
                      </a:r>
                      <a:endParaRPr lang="en-US" altLang="ko-KR" sz="13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285750" indent="-285750" algn="l" latinLnBrk="0">
                        <a:spcBef>
                          <a:spcPts val="200"/>
                        </a:spcBef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블록 생산자의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탈중앙화로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안정성 확보</a:t>
                      </a:r>
                      <a:endParaRPr lang="en-US" altLang="ko-KR" sz="13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블록을 생성하기 위해서는 지분을 담보로 잡아야 하기 때문에 덤핑 방지</a:t>
                      </a:r>
                    </a:p>
                  </a:txBody>
                  <a:tcPr marL="79914" marR="79914" marT="39958" marB="3995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0">
                        <a:spcBef>
                          <a:spcPts val="200"/>
                        </a:spcBef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소규모 참여자도 이득을 볼 수 있음</a:t>
                      </a:r>
                      <a:endParaRPr lang="en-US" altLang="ko-KR" sz="13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송금속도가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빠름</a:t>
                      </a:r>
                    </a:p>
                  </a:txBody>
                  <a:tcPr marL="79914" marR="79914" marT="39958" marB="3995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0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단점</a:t>
                      </a:r>
                      <a:endParaRPr lang="ko-KR" altLang="en-US" sz="13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9914" marR="79914" marT="39958" marB="3995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0">
                        <a:spcBef>
                          <a:spcPts val="200"/>
                        </a:spcBef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채굴난이도가 높아지면서 연산에 필요한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고사양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장비가 많이 필요하고</a:t>
                      </a:r>
                      <a:r>
                        <a:rPr lang="en-US" altLang="ko-KR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과도한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전력소모로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인한 에너지 낭비가 커짐</a:t>
                      </a:r>
                      <a:endParaRPr lang="en-US" altLang="ko-KR" sz="13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채굴난이도가 높아지면서 개인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채굴자는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채굴을 할 수 없는 수준까지 옴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지속적으로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해시파워를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유지해야함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채굴하는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업자끼리의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단합 문제</a:t>
                      </a:r>
                    </a:p>
                  </a:txBody>
                  <a:tcPr marL="79914" marR="79914" marT="39958" marB="3995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0">
                        <a:spcBef>
                          <a:spcPts val="200"/>
                        </a:spcBef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모두 이자를 받으려고 코인을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묶어놓기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때문에 시중 코인의 유통량 감소로 이어질 수 있음</a:t>
                      </a:r>
                      <a:endParaRPr lang="en-US" altLang="ko-KR" sz="13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검증이 되지 않았기 때문에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보안성이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강한지 확신할 수 없음</a:t>
                      </a:r>
                    </a:p>
                    <a:p>
                      <a:pPr marL="285750" indent="-285750" algn="l" latinLnBrk="0">
                        <a:spcBef>
                          <a:spcPts val="200"/>
                        </a:spcBef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코인을 많이 보유한 사람이 권력을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지게되는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구조 </a:t>
                      </a:r>
                      <a:r>
                        <a:rPr lang="en-US" altLang="ko-KR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부익부 빈익빈</a:t>
                      </a:r>
                      <a:r>
                        <a:rPr lang="en-US" altLang="ko-KR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  <a:endParaRPr lang="ko-KR" altLang="en-US" sz="13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9914" marR="79914" marT="39958" marB="3995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0">
                        <a:spcBef>
                          <a:spcPts val="200"/>
                        </a:spcBef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상위 노드만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블록생성에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참여하기 때문에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탈중앙화가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맞는지 애매함</a:t>
                      </a:r>
                      <a:endParaRPr lang="en-US" altLang="ko-KR" sz="13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상위 노드만 </a:t>
                      </a:r>
                      <a:r>
                        <a:rPr lang="ko-KR" altLang="en-US" sz="1300" b="0" spc="-1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블록생성에</a:t>
                      </a: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참여하기 때문에 보안이 취약함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300" b="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코인 보유량이 적어도 상위 노드로 뽑힐 수 있음</a:t>
                      </a:r>
                    </a:p>
                  </a:txBody>
                  <a:tcPr marL="79914" marR="79914" marT="39958" marB="3995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8B46BC-1B93-4FCD-A7EF-D0FAC7C146C6}"/>
              </a:ext>
            </a:extLst>
          </p:cNvPr>
          <p:cNvGrpSpPr/>
          <p:nvPr/>
        </p:nvGrpSpPr>
        <p:grpSpPr>
          <a:xfrm>
            <a:off x="1075673" y="1336961"/>
            <a:ext cx="10172324" cy="431803"/>
            <a:chOff x="534669" y="1872917"/>
            <a:chExt cx="9581203" cy="503238"/>
          </a:xfrm>
        </p:grpSpPr>
        <p:sp>
          <p:nvSpPr>
            <p:cNvPr id="22" name="사각형: 둥근 모서리 17">
              <a:extLst>
                <a:ext uri="{FF2B5EF4-FFF2-40B4-BE49-F238E27FC236}">
                  <a16:creationId xmlns:a16="http://schemas.microsoft.com/office/drawing/2014/main" id="{821F958F-76EA-4FF0-B0B8-0E5D296C0439}"/>
                </a:ext>
              </a:extLst>
            </p:cNvPr>
            <p:cNvSpPr/>
            <p:nvPr/>
          </p:nvSpPr>
          <p:spPr>
            <a:xfrm>
              <a:off x="534669" y="1872917"/>
              <a:ext cx="9581203" cy="503238"/>
            </a:xfrm>
            <a:prstGeom prst="roundRect">
              <a:avLst/>
            </a:prstGeom>
            <a:solidFill>
              <a:srgbClr val="94C7FF"/>
            </a:solidFill>
            <a:ln w="381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ea typeface="a타이틀고딕1" panose="02020600000000000000" pitchFamily="18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2352645-BFE8-4D4D-8E56-81CE182112ED}"/>
                </a:ext>
              </a:extLst>
            </p:cNvPr>
            <p:cNvCxnSpPr>
              <a:cxnSpLocks/>
            </p:cNvCxnSpPr>
            <p:nvPr/>
          </p:nvCxnSpPr>
          <p:spPr>
            <a:xfrm>
              <a:off x="2134942" y="1973327"/>
              <a:ext cx="0" cy="30241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E5CA5F1-1E76-4165-9B4E-91372FBBFBFD}"/>
                </a:ext>
              </a:extLst>
            </p:cNvPr>
            <p:cNvCxnSpPr>
              <a:cxnSpLocks/>
            </p:cNvCxnSpPr>
            <p:nvPr/>
          </p:nvCxnSpPr>
          <p:spPr>
            <a:xfrm>
              <a:off x="4797650" y="1973327"/>
              <a:ext cx="0" cy="30241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09F6ADB-5683-4609-B74B-F3D64B68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31184" y="1973327"/>
              <a:ext cx="0" cy="30241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B82E20B-E0D4-4F84-9543-1CDE3848E7D1}"/>
                </a:ext>
              </a:extLst>
            </p:cNvPr>
            <p:cNvSpPr/>
            <p:nvPr/>
          </p:nvSpPr>
          <p:spPr>
            <a:xfrm>
              <a:off x="534670" y="2026339"/>
              <a:ext cx="126774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타이틀고딕1" panose="02020600000000000000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9C10C9F-392E-4B1C-AE2A-6527FD54864F}"/>
                </a:ext>
              </a:extLst>
            </p:cNvPr>
            <p:cNvSpPr/>
            <p:nvPr/>
          </p:nvSpPr>
          <p:spPr>
            <a:xfrm>
              <a:off x="2524253" y="1905794"/>
              <a:ext cx="2070106" cy="456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a타이틀고딕1" panose="02020600000000000000" pitchFamily="18" charset="-127"/>
                </a:rPr>
                <a:t>작업 증명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타이틀고딕1" panose="02020600000000000000" pitchFamily="18" charset="-127"/>
              </a:endParaRPr>
            </a:p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a타이틀고딕1" panose="02020600000000000000" pitchFamily="18" charset="-127"/>
                </a:rPr>
                <a:t>(</a:t>
              </a: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a타이틀고딕1" panose="02020600000000000000" pitchFamily="18" charset="-127"/>
                </a:rPr>
                <a:t>POW, Proof of Work)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타이틀고딕1" panose="02020600000000000000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29FD935-8425-41E7-8340-904C44FE419A}"/>
                </a:ext>
              </a:extLst>
            </p:cNvPr>
            <p:cNvSpPr/>
            <p:nvPr/>
          </p:nvSpPr>
          <p:spPr>
            <a:xfrm>
              <a:off x="5109607" y="1907525"/>
              <a:ext cx="2070106" cy="456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a타이틀고딕1" panose="02020600000000000000" pitchFamily="18" charset="-127"/>
                </a:rPr>
                <a:t>지분 증명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타이틀고딕1" panose="02020600000000000000" pitchFamily="18" charset="-127"/>
              </a:endParaRPr>
            </a:p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a타이틀고딕1" panose="02020600000000000000" pitchFamily="18" charset="-127"/>
                </a:rPr>
                <a:t>(</a:t>
              </a: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a타이틀고딕1" panose="02020600000000000000" pitchFamily="18" charset="-127"/>
                </a:rPr>
                <a:t>POS, Proof of Stake)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타이틀고딕1" panose="02020600000000000000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421CE0-702E-49F8-88E4-3E4DAF3849C7}"/>
                </a:ext>
              </a:extLst>
            </p:cNvPr>
            <p:cNvSpPr/>
            <p:nvPr/>
          </p:nvSpPr>
          <p:spPr>
            <a:xfrm>
              <a:off x="7431183" y="1905794"/>
              <a:ext cx="2679284" cy="456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a타이틀고딕1" panose="02020600000000000000" pitchFamily="18" charset="-127"/>
                </a:rPr>
                <a:t>위임 지분 증명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타이틀고딕1" panose="02020600000000000000" pitchFamily="18" charset="-127"/>
              </a:endParaRPr>
            </a:p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a타이틀고딕1" panose="02020600000000000000" pitchFamily="18" charset="-127"/>
                </a:rPr>
                <a:t>(DPOS, Delegated Proof-of-Stake)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타이틀고딕1" panose="02020600000000000000" pitchFamily="18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391935" y="1224842"/>
            <a:ext cx="2856061" cy="5157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247996" y="6043614"/>
            <a:ext cx="866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김민지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470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메디블록 페너시어 구현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EC2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최소스펙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00" y="1785201"/>
            <a:ext cx="8858301" cy="24671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99052" y="4252367"/>
            <a:ext cx="8137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https://medibloc.gitbook.io/panacea-core/guide/join-the-network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57420" y="5906440"/>
            <a:ext cx="167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김민지</a:t>
            </a:r>
            <a:r>
              <a:rPr lang="en-US" altLang="ko-KR" sz="1600" smtClean="0"/>
              <a:t>, </a:t>
            </a:r>
            <a:r>
              <a:rPr lang="ko-KR" altLang="en-US" sz="1600" smtClean="0"/>
              <a:t>김진수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64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블록체인의 종류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7" y="1356800"/>
            <a:ext cx="9229725" cy="48863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63685" y="1356799"/>
            <a:ext cx="1992086" cy="5305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805730" y="6243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이더리움</a:t>
            </a:r>
            <a:endParaRPr lang="ko-KR" altLang="en-US" b="1"/>
          </a:p>
        </p:txBody>
      </p:sp>
      <p:sp>
        <p:nvSpPr>
          <p:cNvPr id="18" name="TextBox 17"/>
          <p:cNvSpPr txBox="1"/>
          <p:nvPr/>
        </p:nvSpPr>
        <p:spPr>
          <a:xfrm>
            <a:off x="10634510" y="5824062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김민지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44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AWS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블록체인의 종류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162" y="1356800"/>
            <a:ext cx="8067675" cy="2247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161" y="3710907"/>
            <a:ext cx="8067675" cy="27097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4510" y="5647360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조상우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03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Amazon Blockchain Templates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구</a:t>
            </a:r>
            <a:r>
              <a: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0" name="Picture 2" descr="https://docs.aws.amazon.com/ko_kr/blockchain-templates/latest/developerguide/images/blockchain-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2" y="1514955"/>
            <a:ext cx="3951968" cy="469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35071" y="1905680"/>
            <a:ext cx="6540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블록 </a:t>
            </a:r>
            <a:r>
              <a:rPr lang="ko-KR" altLang="en-US" dirty="0"/>
              <a:t>체인은 암호화 기법을 </a:t>
            </a:r>
            <a:r>
              <a:rPr lang="ko-KR" altLang="en-US"/>
              <a:t>사용하여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변조 </a:t>
            </a:r>
            <a:r>
              <a:rPr lang="ko-KR" altLang="en-US" dirty="0"/>
              <a:t>및 수정을 방지할 수 </a:t>
            </a:r>
            <a:r>
              <a:rPr lang="ko-KR" altLang="en-US"/>
              <a:t>있도록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강화된 </a:t>
            </a:r>
            <a:r>
              <a:rPr lang="ko-KR" altLang="en-US" dirty="0"/>
              <a:t>스마트 계약 및 지속적으로 </a:t>
            </a:r>
            <a:r>
              <a:rPr lang="ko-KR" altLang="en-US"/>
              <a:t>증가하는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일련의 </a:t>
            </a:r>
            <a:r>
              <a:rPr lang="ko-KR" altLang="en-US" dirty="0"/>
              <a:t>트랜잭션을 유지하는 분산 데이터베이스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블록 체인 네트워크는 피어 투 피어 네트워크로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국제 </a:t>
            </a:r>
            <a:r>
              <a:rPr lang="ko-KR" altLang="en-US" dirty="0"/>
              <a:t>결제</a:t>
            </a:r>
            <a:r>
              <a:rPr lang="en-US" altLang="ko-KR" dirty="0"/>
              <a:t>, </a:t>
            </a:r>
            <a:r>
              <a:rPr lang="ko-KR" altLang="en-US" dirty="0" err="1"/>
              <a:t>공급망</a:t>
            </a:r>
            <a:r>
              <a:rPr lang="ko-KR" altLang="en-US" dirty="0"/>
              <a:t> 관리</a:t>
            </a:r>
            <a:r>
              <a:rPr lang="en-US" altLang="ko-KR" dirty="0"/>
              <a:t>, </a:t>
            </a:r>
            <a:r>
              <a:rPr lang="ko-KR" altLang="en-US" dirty="0"/>
              <a:t>토지 등록</a:t>
            </a:r>
            <a:r>
              <a:rPr lang="en-US" altLang="ko-KR" dirty="0"/>
              <a:t>, </a:t>
            </a:r>
            <a:r>
              <a:rPr lang="ko-KR" altLang="en-US" dirty="0" err="1"/>
              <a:t>크라우드펀딩</a:t>
            </a:r>
            <a:r>
              <a:rPr lang="en-US" altLang="ko-KR" dirty="0"/>
              <a:t>, </a:t>
            </a:r>
            <a:r>
              <a:rPr lang="ko-KR" altLang="en-US"/>
              <a:t>거버넌스</a:t>
            </a:r>
            <a:r>
              <a:rPr lang="en-US" altLang="ko-KR" smtClean="0"/>
              <a:t>, </a:t>
            </a:r>
            <a:br>
              <a:rPr lang="en-US" altLang="ko-KR" smtClean="0"/>
            </a:br>
            <a:r>
              <a:rPr lang="ko-KR" altLang="en-US" smtClean="0"/>
              <a:t>금융 </a:t>
            </a:r>
            <a:r>
              <a:rPr lang="ko-KR" altLang="en-US" dirty="0"/>
              <a:t>거래 등의 비즈니스 프로세스를 </a:t>
            </a:r>
            <a:r>
              <a:rPr lang="ko-KR" altLang="en-US"/>
              <a:t>위해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트랜잭션의 </a:t>
            </a:r>
            <a:r>
              <a:rPr lang="ko-KR" altLang="en-US" dirty="0"/>
              <a:t>효율성과 불변성을 </a:t>
            </a:r>
            <a:r>
              <a:rPr lang="ko-KR" altLang="en-US" dirty="0" smtClean="0"/>
              <a:t>향상시킴</a:t>
            </a:r>
            <a:endParaRPr lang="en-US" altLang="ko-KR" dirty="0" smtClean="0"/>
          </a:p>
          <a:p>
            <a:endParaRPr lang="en-US" altLang="ko-KR" smtClean="0"/>
          </a:p>
          <a:p>
            <a:r>
              <a:rPr lang="ko-KR" altLang="en-US" smtClean="0"/>
              <a:t>이를 </a:t>
            </a:r>
            <a:r>
              <a:rPr lang="ko-KR" altLang="en-US" dirty="0"/>
              <a:t>통해 서로를 알 수 없는 사람들과 </a:t>
            </a:r>
            <a:r>
              <a:rPr lang="ko-KR" altLang="en-US"/>
              <a:t>조직은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트랜잭션 </a:t>
            </a:r>
            <a:r>
              <a:rPr lang="ko-KR" altLang="en-US" dirty="0"/>
              <a:t>레코드를 신뢰하고 독립적으로 확인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34510" y="5532776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김민지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181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Amazon Blockchain Templates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구</a:t>
            </a:r>
            <a:r>
              <a: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Picture 2" descr="https://docs.aws.amazon.com/ko_kr/blockchain-templates/latest/developerguide/images/ethereum-ecs-ar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58" y="1356800"/>
            <a:ext cx="6221186" cy="451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77199" y="2346551"/>
            <a:ext cx="41201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Amazon ECS</a:t>
            </a:r>
            <a:r>
              <a:rPr lang="ko-KR" altLang="en-US" dirty="0"/>
              <a:t>를 </a:t>
            </a:r>
            <a:r>
              <a:rPr lang="ko-KR" altLang="en-US"/>
              <a:t>사용하여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Application </a:t>
            </a:r>
            <a:r>
              <a:rPr lang="en-US" altLang="ko-KR" dirty="0"/>
              <a:t>Load Balancer </a:t>
            </a:r>
            <a:r>
              <a:rPr lang="ko-KR" altLang="en-US"/>
              <a:t>및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관련 </a:t>
            </a:r>
            <a:r>
              <a:rPr lang="ko-KR" altLang="en-US" dirty="0"/>
              <a:t>리소스가 있고 여러 개의 </a:t>
            </a:r>
            <a:r>
              <a:rPr lang="en-US" altLang="ko-KR"/>
              <a:t>EC2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인스턴스로 </a:t>
            </a:r>
            <a:r>
              <a:rPr lang="ko-KR" altLang="en-US" dirty="0"/>
              <a:t>구성된 </a:t>
            </a:r>
            <a:r>
              <a:rPr lang="en-US" altLang="ko-KR" dirty="0"/>
              <a:t>ECS </a:t>
            </a:r>
            <a:r>
              <a:rPr lang="ko-KR" altLang="en-US" dirty="0"/>
              <a:t>클러스터에서 </a:t>
            </a:r>
            <a:r>
              <a:rPr lang="en-US" altLang="ko-KR" dirty="0" err="1"/>
              <a:t>Ethereum</a:t>
            </a:r>
            <a:r>
              <a:rPr lang="en-US" altLang="ko-KR" dirty="0"/>
              <a:t> </a:t>
            </a:r>
            <a:r>
              <a:rPr lang="ko-KR" altLang="en-US" dirty="0"/>
              <a:t>네트워크를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34510" y="5705659"/>
            <a:ext cx="147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김민지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67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590</Words>
  <Application>Microsoft Office PowerPoint</Application>
  <PresentationFormat>와이드스크린</PresentationFormat>
  <Paragraphs>113</Paragraphs>
  <Slides>20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넥슨Lv1고딕 OTF Bold</vt:lpstr>
      <vt:lpstr>Alata</vt:lpstr>
      <vt:lpstr>a타이틀고딕1</vt:lpstr>
      <vt:lpstr>Arial</vt:lpstr>
      <vt:lpstr>Roboto Condensed Light</vt:lpstr>
      <vt:lpstr>맑은 고딕</vt:lpstr>
      <vt:lpstr>Montserrat</vt:lpstr>
      <vt:lpstr>Anaheim</vt:lpstr>
      <vt:lpstr>넥슨Lv1고딕 OTF</vt:lpstr>
      <vt:lpstr>Healthcare Center Website by Slidesgo</vt:lpstr>
      <vt:lpstr>디자인 사용자 지정</vt:lpstr>
      <vt:lpstr>3_Healthcare Center Website by Slidesgo</vt:lpstr>
      <vt:lpstr>4_Healthcare Center Website by Slidesgo</vt:lpstr>
      <vt:lpstr>Adobe Acrobat Document</vt:lpstr>
      <vt:lpstr>블록체인 의료 플랫폼 클라우드 이전</vt:lpstr>
      <vt:lpstr>프로젝트 자료조사 - 메디블록 서비스 정리</vt:lpstr>
      <vt:lpstr>프로젝트 자료조사 - 메디블록 페너시어</vt:lpstr>
      <vt:lpstr>프로젝트 자료조사 - DPOS</vt:lpstr>
      <vt:lpstr>프로젝트 자료조사 - 메디블록 페너시어 구현 EC2 최소스펙</vt:lpstr>
      <vt:lpstr>프로젝트 자료조사 - 블록체인의 종류</vt:lpstr>
      <vt:lpstr>프로젝트 자료조사 - AWS 블록체인의 종류</vt:lpstr>
      <vt:lpstr>프로젝트 자료조사 - Amazon Blockchain Templates 구조</vt:lpstr>
      <vt:lpstr>프로젝트 자료조사 - Amazon Blockchain Templates 구조</vt:lpstr>
      <vt:lpstr>프로젝트 자료조사 - Amazon Managed Blockchain 구성</vt:lpstr>
      <vt:lpstr>프로젝트 자료조사 - Amazon Managed Blockchain 구성</vt:lpstr>
      <vt:lpstr>프로젝트 자료조사 - Amazon Managed Blockchain 구성</vt:lpstr>
      <vt:lpstr>프로젝트 자료조사 - 인증방법</vt:lpstr>
      <vt:lpstr>프로젝트 자료조사 - 인증방법 - 프라이빗 네트워크</vt:lpstr>
      <vt:lpstr>프로젝트 자료조사 - 인증방법 - 프라이빗 네트워크</vt:lpstr>
      <vt:lpstr>프로젝트 자료조사 - 블록체인 취약점</vt:lpstr>
      <vt:lpstr>프로젝트 수행 절차 및 방법</vt:lpstr>
      <vt:lpstr>프로젝트 수행 절차 및 방법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CENTER WEBSITE</dc:title>
  <dc:creator>user</dc:creator>
  <cp:lastModifiedBy>user</cp:lastModifiedBy>
  <cp:revision>79</cp:revision>
  <dcterms:created xsi:type="dcterms:W3CDTF">2021-10-20T01:15:44Z</dcterms:created>
  <dcterms:modified xsi:type="dcterms:W3CDTF">2021-10-26T08:28:51Z</dcterms:modified>
</cp:coreProperties>
</file>